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3" r:id="rId5"/>
    <p:sldId id="316" r:id="rId6"/>
    <p:sldId id="427" r:id="rId7"/>
    <p:sldId id="425" r:id="rId8"/>
    <p:sldId id="426" r:id="rId9"/>
    <p:sldId id="428" r:id="rId10"/>
    <p:sldId id="441" r:id="rId11"/>
    <p:sldId id="443" r:id="rId12"/>
    <p:sldId id="430" r:id="rId13"/>
    <p:sldId id="431" r:id="rId14"/>
    <p:sldId id="435" r:id="rId15"/>
    <p:sldId id="433" r:id="rId16"/>
    <p:sldId id="436" r:id="rId17"/>
    <p:sldId id="437" r:id="rId18"/>
    <p:sldId id="440" r:id="rId19"/>
    <p:sldId id="416" r:id="rId20"/>
    <p:sldId id="414" r:id="rId21"/>
    <p:sldId id="415" r:id="rId22"/>
    <p:sldId id="419" r:id="rId23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8" userDrawn="1">
          <p15:clr>
            <a:srgbClr val="A4A3A4"/>
          </p15:clr>
        </p15:guide>
        <p15:guide id="2" pos="2114" userDrawn="1">
          <p15:clr>
            <a:srgbClr val="A4A3A4"/>
          </p15:clr>
        </p15:guide>
        <p15:guide id="3" orient="horz" pos="3103" userDrawn="1">
          <p15:clr>
            <a:srgbClr val="A4A3A4"/>
          </p15:clr>
        </p15:guide>
        <p15:guide id="4" pos="211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MOL MARCINCAK Barbara (REGIO)" initials="JMB(" lastIdx="13" clrIdx="0"/>
  <p:cmAuthor id="1" name="MOUQUE Daniel (REGIO)" initials="DM" lastIdx="17" clrIdx="1"/>
  <p:cmAuthor id="2" name="SLUIJTERS Willibrordus (REGIO)" initials="sluytwi" lastIdx="1" clrIdx="2">
    <p:extLst>
      <p:ext uri="{19B8F6BF-5375-455C-9EA6-DF929625EA0E}">
        <p15:presenceInfo xmlns:p15="http://schemas.microsoft.com/office/powerpoint/2012/main" userId="SLUIJTERS Willibrordus (REGIO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6CF"/>
    <a:srgbClr val="20AA63"/>
    <a:srgbClr val="FFD624"/>
    <a:srgbClr val="0F5494"/>
    <a:srgbClr val="2D5EC1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0116" autoAdjust="0"/>
  </p:normalViewPr>
  <p:slideViewPr>
    <p:cSldViewPr>
      <p:cViewPr varScale="1">
        <p:scale>
          <a:sx n="103" d="100"/>
          <a:sy n="103" d="100"/>
        </p:scale>
        <p:origin x="14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78" y="96"/>
      </p:cViewPr>
      <p:guideLst>
        <p:guide orient="horz" pos="3098"/>
        <p:guide pos="2114"/>
        <p:guide orient="horz" pos="3103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2000" dirty="0"/>
              <a:t>The main driver of changes: change in GDP per capita</a:t>
            </a:r>
          </a:p>
          <a:p>
            <a:pPr>
              <a:defRPr/>
            </a:pPr>
            <a:r>
              <a:rPr lang="en-GB" sz="2000" dirty="0"/>
              <a:t>2007-2009 vs 2014-2016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124203067563346"/>
          <c:y val="0.14590360330333665"/>
          <c:w val="0.87619296425156157"/>
          <c:h val="0.785543787749858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64194"/>
            </a:solidFill>
          </c:spPr>
          <c:invertIfNegative val="0"/>
          <c:cat>
            <c:strRef>
              <c:f>'graph aid intensities'!$B$68:$B$94</c:f>
              <c:strCache>
                <c:ptCount val="27"/>
                <c:pt idx="0">
                  <c:v>EL</c:v>
                </c:pt>
                <c:pt idx="1">
                  <c:v>CY</c:v>
                </c:pt>
                <c:pt idx="2">
                  <c:v>ES</c:v>
                </c:pt>
                <c:pt idx="3">
                  <c:v>IT</c:v>
                </c:pt>
                <c:pt idx="4">
                  <c:v>FI</c:v>
                </c:pt>
                <c:pt idx="5">
                  <c:v>NL</c:v>
                </c:pt>
                <c:pt idx="6">
                  <c:v>PT</c:v>
                </c:pt>
                <c:pt idx="7">
                  <c:v>SI</c:v>
                </c:pt>
                <c:pt idx="8">
                  <c:v>HR</c:v>
                </c:pt>
                <c:pt idx="9">
                  <c:v>SE</c:v>
                </c:pt>
                <c:pt idx="10">
                  <c:v>FR</c:v>
                </c:pt>
                <c:pt idx="11">
                  <c:v>BE</c:v>
                </c:pt>
                <c:pt idx="12">
                  <c:v>DK</c:v>
                </c:pt>
                <c:pt idx="13">
                  <c:v>AT</c:v>
                </c:pt>
                <c:pt idx="14">
                  <c:v>CZ</c:v>
                </c:pt>
                <c:pt idx="15">
                  <c:v>LU</c:v>
                </c:pt>
                <c:pt idx="16">
                  <c:v>BG</c:v>
                </c:pt>
                <c:pt idx="17">
                  <c:v>HU</c:v>
                </c:pt>
                <c:pt idx="18">
                  <c:v>DE</c:v>
                </c:pt>
                <c:pt idx="19">
                  <c:v>SK</c:v>
                </c:pt>
                <c:pt idx="20">
                  <c:v>EE</c:v>
                </c:pt>
                <c:pt idx="21">
                  <c:v>LV</c:v>
                </c:pt>
                <c:pt idx="22">
                  <c:v>RO</c:v>
                </c:pt>
                <c:pt idx="23">
                  <c:v>PL</c:v>
                </c:pt>
                <c:pt idx="24">
                  <c:v>MT</c:v>
                </c:pt>
                <c:pt idx="25">
                  <c:v>LT</c:v>
                </c:pt>
                <c:pt idx="26">
                  <c:v>IE</c:v>
                </c:pt>
              </c:strCache>
            </c:strRef>
          </c:cat>
          <c:val>
            <c:numRef>
              <c:f>'graph aid intensities'!$G$68:$G$94</c:f>
              <c:numCache>
                <c:formatCode>0</c:formatCode>
                <c:ptCount val="27"/>
                <c:pt idx="0">
                  <c:v>-25.598369899153511</c:v>
                </c:pt>
                <c:pt idx="1">
                  <c:v>-23.540344469937168</c:v>
                </c:pt>
                <c:pt idx="2">
                  <c:v>-11.621586679961425</c:v>
                </c:pt>
                <c:pt idx="3">
                  <c:v>-10.625614394880458</c:v>
                </c:pt>
                <c:pt idx="4">
                  <c:v>-10.24329729221806</c:v>
                </c:pt>
                <c:pt idx="5">
                  <c:v>-8.5676302704634963</c:v>
                </c:pt>
                <c:pt idx="6">
                  <c:v>-4.6921471567218305</c:v>
                </c:pt>
                <c:pt idx="7">
                  <c:v>-4.4136625529735909</c:v>
                </c:pt>
                <c:pt idx="8">
                  <c:v>-2.964477833844839</c:v>
                </c:pt>
                <c:pt idx="9">
                  <c:v>-2.6011501393105902</c:v>
                </c:pt>
                <c:pt idx="10">
                  <c:v>-1.8741849642468793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0B-4DA2-A8FD-A0B14F189C6E}"/>
            </c:ext>
          </c:extLst>
        </c:ser>
        <c:ser>
          <c:idx val="1"/>
          <c:order val="1"/>
          <c:spPr>
            <a:solidFill>
              <a:srgbClr val="20AA63"/>
            </a:solidFill>
          </c:spPr>
          <c:invertIfNegative val="0"/>
          <c:cat>
            <c:strRef>
              <c:f>'graph aid intensities'!$B$68:$B$94</c:f>
              <c:strCache>
                <c:ptCount val="27"/>
                <c:pt idx="0">
                  <c:v>EL</c:v>
                </c:pt>
                <c:pt idx="1">
                  <c:v>CY</c:v>
                </c:pt>
                <c:pt idx="2">
                  <c:v>ES</c:v>
                </c:pt>
                <c:pt idx="3">
                  <c:v>IT</c:v>
                </c:pt>
                <c:pt idx="4">
                  <c:v>FI</c:v>
                </c:pt>
                <c:pt idx="5">
                  <c:v>NL</c:v>
                </c:pt>
                <c:pt idx="6">
                  <c:v>PT</c:v>
                </c:pt>
                <c:pt idx="7">
                  <c:v>SI</c:v>
                </c:pt>
                <c:pt idx="8">
                  <c:v>HR</c:v>
                </c:pt>
                <c:pt idx="9">
                  <c:v>SE</c:v>
                </c:pt>
                <c:pt idx="10">
                  <c:v>FR</c:v>
                </c:pt>
                <c:pt idx="11">
                  <c:v>BE</c:v>
                </c:pt>
                <c:pt idx="12">
                  <c:v>DK</c:v>
                </c:pt>
                <c:pt idx="13">
                  <c:v>AT</c:v>
                </c:pt>
                <c:pt idx="14">
                  <c:v>CZ</c:v>
                </c:pt>
                <c:pt idx="15">
                  <c:v>LU</c:v>
                </c:pt>
                <c:pt idx="16">
                  <c:v>BG</c:v>
                </c:pt>
                <c:pt idx="17">
                  <c:v>HU</c:v>
                </c:pt>
                <c:pt idx="18">
                  <c:v>DE</c:v>
                </c:pt>
                <c:pt idx="19">
                  <c:v>SK</c:v>
                </c:pt>
                <c:pt idx="20">
                  <c:v>EE</c:v>
                </c:pt>
                <c:pt idx="21">
                  <c:v>LV</c:v>
                </c:pt>
                <c:pt idx="22">
                  <c:v>RO</c:v>
                </c:pt>
                <c:pt idx="23">
                  <c:v>PL</c:v>
                </c:pt>
                <c:pt idx="24">
                  <c:v>MT</c:v>
                </c:pt>
                <c:pt idx="25">
                  <c:v>LT</c:v>
                </c:pt>
                <c:pt idx="26">
                  <c:v>IE</c:v>
                </c:pt>
              </c:strCache>
            </c:strRef>
          </c:cat>
          <c:val>
            <c:numRef>
              <c:f>'graph aid intensities'!$H$68:$H$94</c:f>
              <c:numCache>
                <c:formatCode>General</c:formatCode>
                <c:ptCount val="27"/>
                <c:pt idx="11" formatCode="0">
                  <c:v>1.3828009582123286</c:v>
                </c:pt>
                <c:pt idx="12" formatCode="0">
                  <c:v>1.7132052534842614</c:v>
                </c:pt>
                <c:pt idx="13" formatCode="0">
                  <c:v>3.1198513969551556</c:v>
                </c:pt>
                <c:pt idx="14" formatCode="0">
                  <c:v>3.403157357167629</c:v>
                </c:pt>
                <c:pt idx="15" formatCode="0">
                  <c:v>4.2477169189489814</c:v>
                </c:pt>
                <c:pt idx="16" formatCode="0">
                  <c:v>4.6918855596591484</c:v>
                </c:pt>
                <c:pt idx="17" formatCode="0">
                  <c:v>5.9899260366842171</c:v>
                </c:pt>
                <c:pt idx="18" formatCode="0">
                  <c:v>7.1085205889438896</c:v>
                </c:pt>
                <c:pt idx="19" formatCode="0">
                  <c:v>7.5428881816613256</c:v>
                </c:pt>
                <c:pt idx="20" formatCode="0">
                  <c:v>7.6797817625023583</c:v>
                </c:pt>
                <c:pt idx="21" formatCode="0">
                  <c:v>8.0574289596315509</c:v>
                </c:pt>
                <c:pt idx="22" formatCode="0">
                  <c:v>9.9786089969394212</c:v>
                </c:pt>
                <c:pt idx="23" formatCode="0">
                  <c:v>12.452026379011457</c:v>
                </c:pt>
                <c:pt idx="24" formatCode="0">
                  <c:v>12.942887190920615</c:v>
                </c:pt>
                <c:pt idx="25" formatCode="0">
                  <c:v>15.095384655584986</c:v>
                </c:pt>
                <c:pt idx="26" formatCode="0">
                  <c:v>30.563636456634271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0B-4DA2-A8FD-A0B14F189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784256"/>
        <c:axId val="152794240"/>
      </c:barChart>
      <c:catAx>
        <c:axId val="152784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52794240"/>
        <c:crosses val="autoZero"/>
        <c:auto val="1"/>
        <c:lblAlgn val="ctr"/>
        <c:lblOffset val="100"/>
        <c:noMultiLvlLbl val="0"/>
      </c:catAx>
      <c:valAx>
        <c:axId val="152794240"/>
        <c:scaling>
          <c:orientation val="minMax"/>
          <c:max val="40"/>
          <c:min val="-30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GB" sz="1600"/>
                  <a:t>Change in GDP per capita in % points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5278425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200" baseline="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7" y="4680945"/>
            <a:ext cx="5375267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86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52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856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87" indent="-169887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386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460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183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806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86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8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03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37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2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IE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86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76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013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92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32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2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33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" y="6286501"/>
            <a:ext cx="9137498" cy="571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/>
          <a:stretch/>
        </p:blipFill>
        <p:spPr>
          <a:xfrm>
            <a:off x="3609974" y="0"/>
            <a:ext cx="5534025" cy="68579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5592996"/>
            <a:ext cx="2015901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03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4" r:id="rId3"/>
    <p:sldLayoutId id="2147483755" r:id="rId4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07504" y="1556791"/>
            <a:ext cx="4608512" cy="3880881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EU Budget for the future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4800" dirty="0">
                <a:solidFill>
                  <a:schemeClr val="tx2"/>
                </a:solidFill>
              </a:rPr>
              <a:t>Regional development and cohesion</a:t>
            </a:r>
            <a:br>
              <a:rPr lang="en-US" sz="4800" dirty="0">
                <a:solidFill>
                  <a:schemeClr val="tx2"/>
                </a:solidFill>
              </a:rPr>
            </a:br>
            <a:br>
              <a:rPr lang="fr-BE" sz="2400" dirty="0">
                <a:solidFill>
                  <a:schemeClr val="tx2"/>
                </a:solidFill>
              </a:rPr>
            </a:br>
            <a:r>
              <a:rPr lang="fr-BE" sz="2400" dirty="0">
                <a:solidFill>
                  <a:schemeClr val="tx2"/>
                </a:solidFill>
              </a:rPr>
              <a:t>Rudolf </a:t>
            </a:r>
            <a:r>
              <a:rPr lang="fr-BE" sz="2400" dirty="0" err="1">
                <a:solidFill>
                  <a:schemeClr val="tx2"/>
                </a:solidFill>
              </a:rPr>
              <a:t>Niessler</a:t>
            </a:r>
            <a:r>
              <a:rPr lang="fr-BE" sz="2400" dirty="0">
                <a:solidFill>
                  <a:schemeClr val="tx2"/>
                </a:solidFill>
              </a:rPr>
              <a:t>, Director</a:t>
            </a:r>
            <a:br>
              <a:rPr lang="fr-BE" sz="2400" dirty="0">
                <a:solidFill>
                  <a:schemeClr val="tx2"/>
                </a:solidFill>
              </a:rPr>
            </a:br>
            <a:r>
              <a:rPr lang="fr-BE" sz="2400" dirty="0" err="1">
                <a:solidFill>
                  <a:schemeClr val="tx2"/>
                </a:solidFill>
              </a:rPr>
              <a:t>Athens</a:t>
            </a:r>
            <a:r>
              <a:rPr lang="fr-BE" sz="2400" dirty="0">
                <a:solidFill>
                  <a:schemeClr val="tx2"/>
                </a:solidFill>
              </a:rPr>
              <a:t>, 29 </a:t>
            </a:r>
            <a:r>
              <a:rPr lang="fr-BE" sz="2400" dirty="0" err="1">
                <a:solidFill>
                  <a:schemeClr val="tx2"/>
                </a:solidFill>
              </a:rPr>
              <a:t>June</a:t>
            </a:r>
            <a:r>
              <a:rPr lang="fr-BE" sz="2400" dirty="0">
                <a:solidFill>
                  <a:schemeClr val="tx2"/>
                </a:solidFill>
              </a:rPr>
              <a:t> 2018</a:t>
            </a:r>
            <a:br>
              <a:rPr lang="en-US" sz="4800" dirty="0">
                <a:solidFill>
                  <a:schemeClr val="tx2"/>
                </a:solidFill>
              </a:rPr>
            </a:b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89240"/>
            <a:ext cx="2411760" cy="8640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7" name="TextBox 4"/>
          <p:cNvSpPr txBox="1"/>
          <p:nvPr/>
        </p:nvSpPr>
        <p:spPr>
          <a:xfrm>
            <a:off x="457306" y="5589240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CohesionPolicy</a:t>
            </a:r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en-GB" sz="2000" b="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EUinmyRegion</a:t>
            </a:r>
            <a:endParaRPr lang="en-GB" sz="2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568"/>
            <a:ext cx="4567149" cy="636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801" y="14568"/>
            <a:ext cx="4569184" cy="636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982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90"/>
            <a:ext cx="5161664" cy="719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8224" y="980728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solidFill>
                  <a:srgbClr val="0F5494"/>
                </a:solidFill>
              </a:rPr>
              <a:t>New </a:t>
            </a:r>
            <a:r>
              <a:rPr lang="fr-BE" sz="2400" dirty="0" err="1">
                <a:solidFill>
                  <a:srgbClr val="0F5494"/>
                </a:solidFill>
              </a:rPr>
              <a:t>regional</a:t>
            </a:r>
            <a:r>
              <a:rPr lang="fr-BE" sz="2400" dirty="0">
                <a:solidFill>
                  <a:srgbClr val="0F5494"/>
                </a:solidFill>
              </a:rPr>
              <a:t> </a:t>
            </a:r>
            <a:r>
              <a:rPr lang="fr-BE" sz="2400" dirty="0" err="1">
                <a:solidFill>
                  <a:srgbClr val="0F5494"/>
                </a:solidFill>
              </a:rPr>
              <a:t>eligibility</a:t>
            </a:r>
            <a:r>
              <a:rPr lang="fr-BE" sz="2400" dirty="0">
                <a:solidFill>
                  <a:srgbClr val="0F5494"/>
                </a:solidFill>
              </a:rPr>
              <a:t> </a:t>
            </a:r>
            <a:r>
              <a:rPr lang="fr-BE" sz="2400" dirty="0" err="1">
                <a:solidFill>
                  <a:srgbClr val="0F5494"/>
                </a:solidFill>
              </a:rPr>
              <a:t>map</a:t>
            </a:r>
            <a:r>
              <a:rPr lang="fr-BE" sz="2400" dirty="0">
                <a:solidFill>
                  <a:srgbClr val="0F5494"/>
                </a:solidFill>
              </a:rPr>
              <a:t> </a:t>
            </a:r>
          </a:p>
          <a:p>
            <a:pPr algn="ctr"/>
            <a:r>
              <a:rPr lang="fr-BE" sz="2400" dirty="0">
                <a:solidFill>
                  <a:srgbClr val="0F5494"/>
                </a:solidFill>
              </a:rPr>
              <a:t>2021-2027</a:t>
            </a:r>
            <a:endParaRPr lang="en-GB" sz="2400" dirty="0" err="1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40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10081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concentration on less developed and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916832"/>
            <a:ext cx="7920880" cy="4176464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972894"/>
              </p:ext>
            </p:extLst>
          </p:nvPr>
        </p:nvGraphicFramePr>
        <p:xfrm>
          <a:off x="755576" y="1988839"/>
          <a:ext cx="7128791" cy="3312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1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GB" sz="1800" b="1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2014-2020</a:t>
                      </a:r>
                      <a:endParaRPr lang="en-GB" sz="1800" b="1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2021-2027</a:t>
                      </a:r>
                      <a:endParaRPr lang="en-GB" sz="1800" b="1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Cohesion Fund</a:t>
                      </a:r>
                      <a:endParaRPr lang="en-GB" sz="1800" b="1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GB" sz="18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13%</a:t>
                      </a:r>
                      <a:endParaRPr lang="en-GB" sz="18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1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ERDF </a:t>
                      </a: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Less</a:t>
                      </a:r>
                      <a:r>
                        <a:rPr lang="en-GB" sz="1600" u="none" strike="noStrike" baseline="0" dirty="0">
                          <a:solidFill>
                            <a:schemeClr val="bg2"/>
                          </a:solidFill>
                          <a:effectLst/>
                        </a:rPr>
                        <a:t> developed regions</a:t>
                      </a:r>
                      <a:endParaRPr lang="en-GB" sz="1600" b="1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GB" sz="18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62%</a:t>
                      </a:r>
                      <a:endParaRPr lang="en-GB" sz="18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1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ERDF</a:t>
                      </a: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Transition</a:t>
                      </a:r>
                      <a:endParaRPr lang="en-GB" sz="1600" b="1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GB" sz="18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14%</a:t>
                      </a:r>
                      <a:endParaRPr lang="en-GB" sz="18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1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ERDF </a:t>
                      </a:r>
                      <a:r>
                        <a:rPr lang="en-GB" sz="16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developed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GB" sz="18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11%</a:t>
                      </a:r>
                      <a:endParaRPr lang="en-GB" sz="18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1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Total</a:t>
                      </a:r>
                      <a:endParaRPr lang="en-GB" sz="1800" b="1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GB" sz="18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100%</a:t>
                      </a:r>
                      <a:endParaRPr lang="en-GB" sz="18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1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Share CF</a:t>
                      </a:r>
                      <a:r>
                        <a:rPr lang="en-GB" sz="1800" u="none" strike="noStrike" baseline="0" dirty="0">
                          <a:solidFill>
                            <a:schemeClr val="bg2"/>
                          </a:solidFill>
                          <a:effectLst/>
                        </a:rPr>
                        <a:t> + ERDF </a:t>
                      </a:r>
                      <a:r>
                        <a:rPr lang="en-GB" sz="1600" u="none" strike="noStrike" baseline="0" dirty="0">
                          <a:solidFill>
                            <a:schemeClr val="bg2"/>
                          </a:solidFill>
                          <a:effectLst/>
                        </a:rPr>
                        <a:t>less developed</a:t>
                      </a:r>
                      <a:endParaRPr lang="en-GB" sz="1600" b="1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GB" sz="18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75%</a:t>
                      </a:r>
                      <a:endParaRPr lang="en-GB" sz="1800" b="1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15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25594"/>
            <a:ext cx="6876256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>
                <a:solidFill>
                  <a:schemeClr val="bg1"/>
                </a:solidFill>
                <a:latin typeface="+mj-lt"/>
              </a:rPr>
              <a:t>Legal architecture</a:t>
            </a:r>
          </a:p>
        </p:txBody>
      </p:sp>
    </p:spTree>
    <p:extLst>
      <p:ext uri="{BB962C8B-B14F-4D97-AF65-F5344CB8AC3E}">
        <p14:creationId xmlns:p14="http://schemas.microsoft.com/office/powerpoint/2010/main" val="226854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BE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fr-BE" dirty="0" err="1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</a:t>
            </a:r>
            <a:r>
              <a:rPr lang="fr-BE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fr-BE" dirty="0" err="1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endParaRPr lang="en-GB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324074"/>
            <a:ext cx="7920880" cy="476922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GB" sz="16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4099" y="3068960"/>
            <a:ext cx="32403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sz="2400" b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 </a:t>
            </a:r>
            <a:r>
              <a:rPr lang="fr-BE" sz="2400" b="0" kern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covers</a:t>
            </a:r>
            <a:r>
              <a:rPr lang="fr-BE" sz="2400" b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0" kern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fr-BE" sz="2400" b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 set of </a:t>
            </a:r>
            <a:r>
              <a:rPr lang="fr-BE" sz="2400" b="0" kern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fr-BE" sz="2400" b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0" kern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BE" sz="2400" b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400" b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fr-BE" sz="2400" b="0" kern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coherent</a:t>
            </a:r>
            <a:endParaRPr lang="fr-BE" sz="2400" b="0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400" b="0" kern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Simpler</a:t>
            </a:r>
            <a:r>
              <a:rPr lang="fr-BE" sz="2400" b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BE" sz="2400" b="0" kern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endParaRPr lang="fr-BE" sz="2400" b="0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400" b="0" kern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Simpler</a:t>
            </a:r>
            <a:r>
              <a:rPr lang="fr-BE" sz="2400" b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combine</a:t>
            </a:r>
          </a:p>
        </p:txBody>
      </p:sp>
      <p:pic>
        <p:nvPicPr>
          <p:cNvPr id="1026" name="Picture 2" descr="C:\Users\mouquda\AppData\Local\Microsoft\Windows\Temporary Internet Files\Content.Outlook\OLTKQ579\CPR_CPR architecture and funding _CPR architecture and funding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5016850" cy="436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234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7624" y="548679"/>
            <a:ext cx="7499176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Coherence with other EU instruments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412776"/>
            <a:ext cx="7920880" cy="4680520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Europe ("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excellence")</a:t>
            </a:r>
            <a:b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ERDF ("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relevance", smart 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specialisation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innovation diffusion) &amp; 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reinforced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excellence 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endParaRPr lang="fr-BE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CEF/CF: </a:t>
            </a:r>
            <a:r>
              <a:rPr lang="en-US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of EUR 10 billion from the CF to the CEF; trans-European transport networks projects to be financed both through shared and direct management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Migration: all Cohesion Policy Funds will address long-term needs linked to integration, AMIF will focus on short term needs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 Support </a:t>
            </a:r>
            <a:r>
              <a:rPr lang="en-US" sz="20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Investment </a:t>
            </a:r>
            <a:r>
              <a:rPr lang="en-US" sz="20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Stabilisation</a:t>
            </a:r>
            <a:r>
              <a:rPr lang="en-US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Function</a:t>
            </a: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U:\12. Policy development Post 2020\Communication\visuals\ppt_visuals1_Coherence and synergies with other polic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936104" cy="89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43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2638" y="548679"/>
            <a:ext cx="6934162" cy="720081"/>
          </a:xfrm>
          <a:prstGeom prst="rect">
            <a:avLst/>
          </a:prstGeom>
        </p:spPr>
        <p:txBody>
          <a:bodyPr/>
          <a:lstStyle/>
          <a:p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the conditions for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988840"/>
            <a:ext cx="3744416" cy="3921820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b="1" i="0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conditions (used to be "ex ante")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(35 to 20), clearer, tighter link to policy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for 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</a:t>
            </a:r>
            <a:b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(= no more action plan: 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conditions 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44008" y="1988840"/>
            <a:ext cx="4032448" cy="392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GB" b="1" i="0" kern="0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Governance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Semester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conditionality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 Support Programme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 of law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427984" y="1988840"/>
            <a:ext cx="0" cy="28803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2" descr="U:\12. Policy development Post 2020\Communication\visuals\ppt_visuals1_Smoothed flow from one period to nex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091"/>
            <a:ext cx="1134511" cy="127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9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25594"/>
            <a:ext cx="6876256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>
                <a:solidFill>
                  <a:schemeClr val="bg1"/>
                </a:solidFill>
                <a:latin typeface="+mj-lt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973450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BE" dirty="0" err="1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lang="en-GB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mouquda\AppData\Local\Microsoft\Windows\Temporary Internet Files\Content.Outlook\OLTKQ579\ppt_visuals1_Time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02021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359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07504" y="2060848"/>
            <a:ext cx="4320480" cy="3600400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chemeClr val="tx2"/>
                </a:solidFill>
              </a:rPr>
              <a:t>Thank you for your attention</a:t>
            </a:r>
            <a:br>
              <a:rPr lang="en-US" sz="4800" dirty="0">
                <a:solidFill>
                  <a:schemeClr val="tx2"/>
                </a:solidFill>
              </a:rPr>
            </a:br>
            <a:br>
              <a:rPr lang="en-US" sz="4800" dirty="0">
                <a:solidFill>
                  <a:schemeClr val="tx2"/>
                </a:solidFill>
              </a:rPr>
            </a:b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89240"/>
            <a:ext cx="2411760" cy="8640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7" name="TextBox 4"/>
          <p:cNvSpPr txBox="1"/>
          <p:nvPr/>
        </p:nvSpPr>
        <p:spPr>
          <a:xfrm>
            <a:off x="457306" y="5589240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CohesionPolicy</a:t>
            </a:r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en-GB" sz="2000" b="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EUinmyRegion</a:t>
            </a:r>
            <a:endParaRPr lang="en-GB" sz="2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5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25594"/>
            <a:ext cx="6876256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>
                <a:solidFill>
                  <a:schemeClr val="bg1"/>
                </a:solidFill>
                <a:latin typeface="+mj-lt"/>
              </a:rPr>
              <a:t>Modernising the policy</a:t>
            </a:r>
          </a:p>
        </p:txBody>
      </p:sp>
    </p:spTree>
    <p:extLst>
      <p:ext uri="{BB962C8B-B14F-4D97-AF65-F5344CB8AC3E}">
        <p14:creationId xmlns:p14="http://schemas.microsoft.com/office/powerpoint/2010/main" val="235103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15716" y="692696"/>
            <a:ext cx="5400600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988840"/>
            <a:ext cx="2520280" cy="3921820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b="1" i="0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smart, low carbon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conditions, 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59832" y="1985382"/>
            <a:ext cx="2813484" cy="392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GB" b="1" i="0" kern="0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&amp; flexible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shorter regulations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key simplifications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Adapts to emerging needs (migration, economy)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56176" y="1988840"/>
            <a:ext cx="2520280" cy="392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GB" b="1" i="0" kern="0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regions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method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for poorest regions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for emerging needs elsewhere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GB" sz="2000" b="0" i="0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940152" y="1988840"/>
            <a:ext cx="0" cy="28803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2987824" y="2007082"/>
            <a:ext cx="0" cy="28803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2" descr="U:\12. Policy development Post 2020\Communication\visuals\ppt_visuals1-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368"/>
            <a:ext cx="142911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82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23528" y="351276"/>
            <a:ext cx="8453255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lvl="0" indent="0" algn="ctr"/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Cohesion Policy within the new MFF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14399"/>
            <a:ext cx="7691839" cy="50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36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9513" y="404664"/>
            <a:ext cx="8793536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/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MFF priorities</a:t>
            </a:r>
          </a:p>
        </p:txBody>
      </p:sp>
      <p:pic>
        <p:nvPicPr>
          <p:cNvPr id="9" name="Picture 2" descr="U:\5_Websites\5.7_Web_Teams_Meetings_and_Coordination\2017\Diana All Files\MFF\2nd May 2018\graphs and visuals\02_Increase_MFF_new_0105_v3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6" b="19955"/>
          <a:stretch/>
        </p:blipFill>
        <p:spPr bwMode="auto">
          <a:xfrm>
            <a:off x="899592" y="1196752"/>
            <a:ext cx="640754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7544" y="6202152"/>
            <a:ext cx="51125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0" i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Note: </a:t>
            </a:r>
            <a:r>
              <a:rPr lang="fr-BE" sz="900" b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Compared</a:t>
            </a:r>
            <a:r>
              <a:rPr lang="fr-BE" sz="900" b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to MFF 2014-2020 at EU-27 (</a:t>
            </a:r>
            <a:r>
              <a:rPr lang="fr-BE" sz="900" b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including</a:t>
            </a:r>
            <a:r>
              <a:rPr lang="fr-BE" sz="900" b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BE" sz="900" b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European</a:t>
            </a:r>
            <a:r>
              <a:rPr lang="fr-BE" sz="900" b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BE" sz="900" b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Development</a:t>
            </a:r>
            <a:r>
              <a:rPr lang="fr-BE" sz="900" b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BE" sz="900" b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Fund</a:t>
            </a:r>
            <a:r>
              <a:rPr lang="fr-BE" sz="900" b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748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25594"/>
            <a:ext cx="6876256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>
                <a:solidFill>
                  <a:schemeClr val="bg1"/>
                </a:solidFill>
                <a:latin typeface="+mj-lt"/>
              </a:rPr>
              <a:t>Allocations</a:t>
            </a:r>
          </a:p>
        </p:txBody>
      </p:sp>
    </p:spTree>
    <p:extLst>
      <p:ext uri="{BB962C8B-B14F-4D97-AF65-F5344CB8AC3E}">
        <p14:creationId xmlns:p14="http://schemas.microsoft.com/office/powerpoint/2010/main" val="296831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147248" cy="1152129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are Cohesion Policy allocations set?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revised 'Berlin method'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5877272"/>
            <a:ext cx="7920880" cy="648072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  <a:buFont typeface="Symbol" panose="05050102010706020507" pitchFamily="18" charset="2"/>
              <a:buChar char=""/>
            </a:pPr>
            <a:r>
              <a:rPr lang="en-GB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addition, caps and safety nets apply to 17 MS, among which EL</a:t>
            </a: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1340768"/>
          <a:ext cx="8568951" cy="4349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897">
                <a:tc>
                  <a:txBody>
                    <a:bodyPr/>
                    <a:lstStyle/>
                    <a:p>
                      <a:pPr algn="l" fontAlgn="ctr"/>
                      <a:endParaRPr lang="en-GB" sz="18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2014-2020</a:t>
                      </a:r>
                      <a:endParaRPr lang="en-GB" sz="1600" b="1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2021-2027</a:t>
                      </a:r>
                      <a:endParaRPr lang="en-GB" sz="1600" b="1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897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GDP (incl. GNI for Cohesion</a:t>
                      </a:r>
                      <a:r>
                        <a:rPr lang="en-GB" sz="1600" u="none" strike="noStrike" baseline="0" dirty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Fund)</a:t>
                      </a:r>
                      <a:endParaRPr lang="en-GB" sz="16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86%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81%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37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Labour market, education, demographics</a:t>
                      </a:r>
                      <a:endParaRPr lang="en-GB" sz="16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14%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15%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897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n-GB" sz="16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Climate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- 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1%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897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n-GB" sz="16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Migration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- 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3%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897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n-GB" sz="1600" i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Total</a:t>
                      </a:r>
                      <a:endParaRPr lang="en-GB" sz="1600" b="1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i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100%</a:t>
                      </a:r>
                      <a:endParaRPr lang="en-GB" sz="1600" b="0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i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100%</a:t>
                      </a:r>
                      <a:endParaRPr lang="en-GB" sz="1600" b="0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894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endParaRPr lang="en-GB" sz="1400" u="none" strike="noStrike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en-GB" sz="1400" i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Labour market</a:t>
                      </a:r>
                      <a:r>
                        <a:rPr lang="en-GB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: unemployment rate, youth unemployment rate, employment rate</a:t>
                      </a:r>
                      <a:endParaRPr lang="en-GB" sz="14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907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en-GB" sz="1400" i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</a:t>
                      </a:r>
                      <a:r>
                        <a:rPr lang="en-GB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: early school leavers, tertiary level of education, low level of education</a:t>
                      </a:r>
                      <a:endParaRPr lang="en-GB" sz="14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907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en-GB" sz="1400" i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Demographics</a:t>
                      </a:r>
                      <a:r>
                        <a:rPr lang="en-GB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: population of regions, low density of population</a:t>
                      </a:r>
                      <a:endParaRPr lang="en-GB" sz="14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907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en-GB" sz="1400" i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Climate</a:t>
                      </a:r>
                      <a:r>
                        <a:rPr lang="en-GB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: Greenhouse gas emissions in the non-ESD sectors</a:t>
                      </a:r>
                      <a:endParaRPr lang="en-GB" sz="14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907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en-GB" sz="1400" i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Migration</a:t>
                      </a:r>
                      <a:r>
                        <a:rPr lang="en-GB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: Net migration of non-EU citizens</a:t>
                      </a:r>
                      <a:endParaRPr lang="en-GB" sz="14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17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6727"/>
              </p:ext>
            </p:extLst>
          </p:nvPr>
        </p:nvGraphicFramePr>
        <p:xfrm>
          <a:off x="395536" y="3409354"/>
          <a:ext cx="8568951" cy="2280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915">
                <a:tc>
                  <a:txBody>
                    <a:bodyPr/>
                    <a:lstStyle/>
                    <a:p>
                      <a:pPr algn="l" fontAlgn="ctr"/>
                      <a:endParaRPr lang="en-GB" sz="18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600" b="1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600" b="1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915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endParaRPr lang="en-GB" sz="16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62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endParaRPr lang="en-GB" sz="16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915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endParaRPr lang="en-GB" sz="160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915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endParaRPr lang="en-GB" sz="160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915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endParaRPr lang="en-GB" sz="1600" b="1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endParaRPr lang="en-GB" sz="1600" b="0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endParaRPr lang="en-GB" sz="1600" b="0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782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endParaRPr lang="en-GB" sz="14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184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endParaRPr lang="en-GB" sz="14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184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endParaRPr lang="en-GB" sz="14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184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endParaRPr lang="en-GB" sz="14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184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endParaRPr lang="en-GB" sz="14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8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37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79512" y="260648"/>
          <a:ext cx="8568951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70795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FF Sector Colour 8">
      <a:dk1>
        <a:srgbClr val="20AA63"/>
      </a:dk1>
      <a:lt1>
        <a:srgbClr val="FFFFFF"/>
      </a:lt1>
      <a:dk2>
        <a:srgbClr val="0E4194"/>
      </a:dk2>
      <a:lt2>
        <a:srgbClr val="333333"/>
      </a:lt2>
      <a:accent1>
        <a:srgbClr val="FAEDD7"/>
      </a:accent1>
      <a:accent2>
        <a:srgbClr val="FFD15E"/>
      </a:accent2>
      <a:accent3>
        <a:srgbClr val="E6BF8A"/>
      </a:accent3>
      <a:accent4>
        <a:srgbClr val="EB5D64"/>
      </a:accent4>
      <a:accent5>
        <a:srgbClr val="036830"/>
      </a:accent5>
      <a:accent6>
        <a:srgbClr val="6BBE9B"/>
      </a:accent6>
      <a:hlink>
        <a:srgbClr val="0E4194"/>
      </a:hlink>
      <a:folHlink>
        <a:srgbClr val="03683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265676276D4543BB11AFED9F4FA674" ma:contentTypeVersion="10" ma:contentTypeDescription="Create a new document." ma:contentTypeScope="" ma:versionID="ad5c59048c3ce570a7984ec63b0a96f6">
  <xsd:schema xmlns:xsd="http://www.w3.org/2001/XMLSchema" xmlns:xs="http://www.w3.org/2001/XMLSchema" xmlns:p="http://schemas.microsoft.com/office/2006/metadata/properties" xmlns:ns2="f8753f4c-4ed1-4889-8ca1-d877a73afbbb" targetNamespace="http://schemas.microsoft.com/office/2006/metadata/properties" ma:root="true" ma:fieldsID="38243065bd0ca8274dfa46a8a19ffb0b" ns2:_="">
    <xsd:import namespace="f8753f4c-4ed1-4889-8ca1-d877a73afb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53f4c-4ed1-4889-8ca1-d877a73afb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7983D5-A429-4829-9037-227BB97BE7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24D197-23B6-495E-9ABE-BB0B5756DED4}"/>
</file>

<file path=customXml/itemProps3.xml><?xml version="1.0" encoding="utf-8"?>
<ds:datastoreItem xmlns:ds="http://schemas.openxmlformats.org/officeDocument/2006/customXml" ds:itemID="{9DE301BC-4426-4528-A680-6BDEF3EA272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1855</TotalTime>
  <Words>506</Words>
  <Application>Microsoft Office PowerPoint</Application>
  <PresentationFormat>Προβολή στην οθόνη (4:3)</PresentationFormat>
  <Paragraphs>120</Paragraphs>
  <Slides>19</Slides>
  <Notes>19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5" baseType="lpstr">
      <vt:lpstr>Arial</vt:lpstr>
      <vt:lpstr>Symbol</vt:lpstr>
      <vt:lpstr>Verdana</vt:lpstr>
      <vt:lpstr>Verdana</vt:lpstr>
      <vt:lpstr>Wingdings</vt:lpstr>
      <vt:lpstr>Blank</vt:lpstr>
      <vt:lpstr>EU Budget for the future Regional development and cohesion  Rudolf Niessler, Director Athens, 29 June 2018 </vt:lpstr>
      <vt:lpstr>Παρουσίαση του PowerPoint</vt:lpstr>
      <vt:lpstr>Key themes</vt:lpstr>
      <vt:lpstr>Παρουσίαση του PowerPoint</vt:lpstr>
      <vt:lpstr>Παρουσίαση του PowerPoint</vt:lpstr>
      <vt:lpstr>Παρουσίαση του PowerPoint</vt:lpstr>
      <vt:lpstr>How are Cohesion Policy allocations set? The revised 'Berlin method'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Continued concentration on less developed and transition</vt:lpstr>
      <vt:lpstr>Παρουσίαση του PowerPoint</vt:lpstr>
      <vt:lpstr>7 funds, 1 regulation</vt:lpstr>
      <vt:lpstr>Coherence with other EU instruments</vt:lpstr>
      <vt:lpstr>Creating the conditions for success</vt:lpstr>
      <vt:lpstr>Παρουσίαση του PowerPoint</vt:lpstr>
      <vt:lpstr>Timeline</vt:lpstr>
      <vt:lpstr>Thank you for your attention 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MOUQUE Daniel (REGIO)</dc:creator>
  <cp:keywords/>
  <cp:lastModifiedBy>Θανάσης Κεφαλάς</cp:lastModifiedBy>
  <cp:revision>398</cp:revision>
  <cp:lastPrinted>2018-05-29T08:31:39Z</cp:lastPrinted>
  <dcterms:created xsi:type="dcterms:W3CDTF">2018-03-19T13:44:15Z</dcterms:created>
  <dcterms:modified xsi:type="dcterms:W3CDTF">2021-01-16T15:34:39Z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0x0101009E265676276D4543BB11AFED9F4FA674</vt:lpwstr>
  </property>
  <property fmtid="{D5CDD505-2E9C-101B-9397-08002B2CF9AE}" pid="3" name="Forms of Support">
    <vt:lpwstr/>
  </property>
  <property fmtid="{D5CDD505-2E9C-101B-9397-08002B2CF9AE}" pid="4" name="Type of Territory">
    <vt:lpwstr/>
  </property>
  <property fmtid="{D5CDD505-2E9C-101B-9397-08002B2CF9AE}" pid="5" name="Modes of Implementation">
    <vt:lpwstr/>
  </property>
  <property fmtid="{D5CDD505-2E9C-101B-9397-08002B2CF9AE}" pid="6" name="REGIOManagement">
    <vt:lpwstr/>
  </property>
  <property fmtid="{D5CDD505-2E9C-101B-9397-08002B2CF9AE}" pid="7" name="ProgrammeType">
    <vt:lpwstr/>
  </property>
  <property fmtid="{D5CDD505-2E9C-101B-9397-08002B2CF9AE}" pid="8" name="ProgramPhase">
    <vt:lpwstr/>
  </property>
  <property fmtid="{D5CDD505-2E9C-101B-9397-08002B2CF9AE}" pid="9" name="SecurityClassification">
    <vt:lpwstr>65;#Limited DG|aae196bf-9f1c-4580-91e2-5c5829ecf2d6</vt:lpwstr>
  </property>
  <property fmtid="{D5CDD505-2E9C-101B-9397-08002B2CF9AE}" pid="10" name="Legislative procedures">
    <vt:lpwstr/>
  </property>
  <property fmtid="{D5CDD505-2E9C-101B-9397-08002B2CF9AE}" pid="11" name="InvestmentPriorities">
    <vt:lpwstr/>
  </property>
  <property fmtid="{D5CDD505-2E9C-101B-9397-08002B2CF9AE}" pid="12" name="Cross-cutting objectives and principles">
    <vt:lpwstr/>
  </property>
  <property fmtid="{D5CDD505-2E9C-101B-9397-08002B2CF9AE}" pid="13" name="ShelvesLanguage">
    <vt:lpwstr/>
  </property>
  <property fmtid="{D5CDD505-2E9C-101B-9397-08002B2CF9AE}" pid="14" name="RegionTypeOfRegion">
    <vt:lpwstr>135;#EU Member States|26883a83-f8bc-4f7f-9958-b93129e5e437</vt:lpwstr>
  </property>
  <property fmtid="{D5CDD505-2E9C-101B-9397-08002B2CF9AE}" pid="15" name="RegulatoryFramework">
    <vt:lpwstr>99;#Policy Development and Analysis|faf0d063-f1de-49e0-a7b8-004a629b9fe0</vt:lpwstr>
  </property>
  <property fmtid="{D5CDD505-2E9C-101B-9397-08002B2CF9AE}" pid="16" name="Document Status">
    <vt:lpwstr/>
  </property>
  <property fmtid="{D5CDD505-2E9C-101B-9397-08002B2CF9AE}" pid="17" name="ProgramPeriod">
    <vt:lpwstr/>
  </property>
  <property fmtid="{D5CDD505-2E9C-101B-9397-08002B2CF9AE}" pid="18" name="Document Type">
    <vt:lpwstr>95;#Briefings|40c08c18-4d0e-4d05-8f75-5970481a8144</vt:lpwstr>
  </property>
  <property fmtid="{D5CDD505-2E9C-101B-9397-08002B2CF9AE}" pid="19" name="Funds">
    <vt:lpwstr/>
  </property>
  <property fmtid="{D5CDD505-2E9C-101B-9397-08002B2CF9AE}" pid="20" name="WorkflowChangePath">
    <vt:lpwstr>b04f4547-f5bd-4876-a291-f86263d8eff3,4;</vt:lpwstr>
  </property>
  <property fmtid="{D5CDD505-2E9C-101B-9397-08002B2CF9AE}" pid="21" name="p92b5a59eeda4460a0224d46e81aa6ec">
    <vt:lpwstr/>
  </property>
  <property fmtid="{D5CDD505-2E9C-101B-9397-08002B2CF9AE}" pid="22" name="ETC">
    <vt:lpwstr>false</vt:lpwstr>
  </property>
  <property fmtid="{D5CDD505-2E9C-101B-9397-08002B2CF9AE}" pid="23" name="a807448634c14dca976efbe3f1b580d6">
    <vt:lpwstr/>
  </property>
  <property fmtid="{D5CDD505-2E9C-101B-9397-08002B2CF9AE}" pid="24" name="bdd96292a99e4a0d86a955dadf94a785">
    <vt:lpwstr>Limited DGaae196bf-9f1c-4580-91e2-5c5829ecf2d6</vt:lpwstr>
  </property>
  <property fmtid="{D5CDD505-2E9C-101B-9397-08002B2CF9AE}" pid="25" name="he4a530e9a6b45fa9b5fc65d4832fe8f">
    <vt:lpwstr/>
  </property>
  <property fmtid="{D5CDD505-2E9C-101B-9397-08002B2CF9AE}" pid="26" name="b460a46e943948ec8caf519293f6cf67">
    <vt:lpwstr/>
  </property>
  <property fmtid="{D5CDD505-2E9C-101B-9397-08002B2CF9AE}" pid="27" name="f7b438bee4a24eb5b4753c3dddd3e7a1">
    <vt:lpwstr/>
  </property>
  <property fmtid="{D5CDD505-2E9C-101B-9397-08002B2CF9AE}" pid="28" name="ETC_Main">
    <vt:lpwstr>false</vt:lpwstr>
  </property>
  <property fmtid="{D5CDD505-2E9C-101B-9397-08002B2CF9AE}" pid="29" name="ShelvesContributor">
    <vt:lpwstr/>
  </property>
  <property fmtid="{D5CDD505-2E9C-101B-9397-08002B2CF9AE}" pid="30" name="TaxCatchAll">
    <vt:lpwstr>956513599</vt:lpwstr>
  </property>
  <property fmtid="{D5CDD505-2E9C-101B-9397-08002B2CF9AE}" pid="31" name="h43814e8e20344c388316dc3cbd506fb">
    <vt:lpwstr>EU Member States26883a83-f8bc-4f7f-9958-b93129e5e437</vt:lpwstr>
  </property>
  <property fmtid="{D5CDD505-2E9C-101B-9397-08002B2CF9AE}" pid="32" name="f24990390d5d4a4dadc904ae6d9239a9">
    <vt:lpwstr/>
  </property>
  <property fmtid="{D5CDD505-2E9C-101B-9397-08002B2CF9AE}" pid="33" name="Transnational">
    <vt:lpwstr>false</vt:lpwstr>
  </property>
  <property fmtid="{D5CDD505-2E9C-101B-9397-08002B2CF9AE}" pid="34" name="o90b71095866447cb12d670741f06bdb">
    <vt:lpwstr/>
  </property>
  <property fmtid="{D5CDD505-2E9C-101B-9397-08002B2CF9AE}" pid="35" name="Cross-border">
    <vt:lpwstr>false</vt:lpwstr>
  </property>
  <property fmtid="{D5CDD505-2E9C-101B-9397-08002B2CF9AE}" pid="36" name="paf5a4680923479e851417db4b8c57e8">
    <vt:lpwstr/>
  </property>
  <property fmtid="{D5CDD505-2E9C-101B-9397-08002B2CF9AE}" pid="37" name="p5001314e5f3451ba4e3a9f5105e4246">
    <vt:lpwstr/>
  </property>
  <property fmtid="{D5CDD505-2E9C-101B-9397-08002B2CF9AE}" pid="38" name="pc6c92a2756f4efbbcb3a626b7bb9022">
    <vt:lpwstr/>
  </property>
  <property fmtid="{D5CDD505-2E9C-101B-9397-08002B2CF9AE}" pid="39" name="f8228e3923354c9d8ecf5d7b721c559e">
    <vt:lpwstr>Policy Development and Analysisfaf0d063-f1de-49e0-a7b8-004a629b9fe0</vt:lpwstr>
  </property>
  <property fmtid="{D5CDD505-2E9C-101B-9397-08002B2CF9AE}" pid="40" name="c4d57365bed84fe49c42a6ad1d89e36d">
    <vt:lpwstr/>
  </property>
  <property fmtid="{D5CDD505-2E9C-101B-9397-08002B2CF9AE}" pid="41" name="d524547a6694427baf73f1b99123c032">
    <vt:lpwstr>Briefings40c08c18-4d0e-4d05-8f75-5970481a8144</vt:lpwstr>
  </property>
  <property fmtid="{D5CDD505-2E9C-101B-9397-08002B2CF9AE}" pid="42" name="f47090999c974c6eb0149e2f97b7aaf4">
    <vt:lpwstr/>
  </property>
  <property fmtid="{D5CDD505-2E9C-101B-9397-08002B2CF9AE}" pid="43" name="cdfe21f0613a4ce59ef81821ac6b1870">
    <vt:lpwstr/>
  </property>
  <property fmtid="{D5CDD505-2E9C-101B-9397-08002B2CF9AE}" pid="44" name="Interregional">
    <vt:lpwstr>false</vt:lpwstr>
  </property>
</Properties>
</file>