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63" r:id="rId5"/>
    <p:sldId id="434" r:id="rId6"/>
    <p:sldId id="435" r:id="rId7"/>
    <p:sldId id="436" r:id="rId8"/>
    <p:sldId id="437" r:id="rId9"/>
    <p:sldId id="399" r:id="rId10"/>
  </p:sldIdLst>
  <p:sldSz cx="9144000" cy="6858000" type="screen4x3"/>
  <p:notesSz cx="6805613" cy="9944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RMOL MARCINCAK Barbara (REGIO)" initials="JMB(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6CF"/>
    <a:srgbClr val="20AA63"/>
    <a:srgbClr val="FFD624"/>
    <a:srgbClr val="0F5494"/>
    <a:srgbClr val="2D5EC1"/>
    <a:srgbClr val="3E6FD2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4" autoAdjust="0"/>
    <p:restoredTop sz="85824" autoAdjust="0"/>
  </p:normalViewPr>
  <p:slideViewPr>
    <p:cSldViewPr>
      <p:cViewPr varScale="1">
        <p:scale>
          <a:sx n="65" d="100"/>
          <a:sy n="65" d="100"/>
        </p:scale>
        <p:origin x="16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3" d="100"/>
          <a:sy n="113" d="100"/>
        </p:scale>
        <p:origin x="-5190" y="-120"/>
      </p:cViewPr>
      <p:guideLst>
        <p:guide orient="horz" pos="3126"/>
        <p:guide pos="2141"/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183" y="0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749"/>
            <a:ext cx="2949841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183" y="9444749"/>
            <a:ext cx="2949841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183" y="0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4" y="4723170"/>
            <a:ext cx="5445126" cy="447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749"/>
            <a:ext cx="2949841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183" y="9444749"/>
            <a:ext cx="2949841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186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786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582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887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582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786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0" b="1701"/>
          <a:stretch/>
        </p:blipFill>
        <p:spPr>
          <a:xfrm>
            <a:off x="0" y="1104900"/>
            <a:ext cx="9144000" cy="5753100"/>
          </a:xfrm>
          <a:prstGeom prst="rect">
            <a:avLst/>
          </a:prstGeom>
        </p:spPr>
      </p:pic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6000" y="332656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306" y="2708920"/>
            <a:ext cx="3682646" cy="2880320"/>
          </a:xfrm>
          <a:prstGeom prst="rect">
            <a:avLst/>
          </a:prstGeom>
        </p:spPr>
        <p:txBody>
          <a:bodyPr anchor="t"/>
          <a:lstStyle>
            <a:lvl1pPr marL="0" indent="0">
              <a:defRPr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" y="0"/>
            <a:ext cx="9143182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021288"/>
            <a:ext cx="9143592" cy="83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433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" y="6286501"/>
            <a:ext cx="9137498" cy="5714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9"/>
          <a:stretch/>
        </p:blipFill>
        <p:spPr>
          <a:xfrm>
            <a:off x="3609974" y="0"/>
            <a:ext cx="5534025" cy="6857999"/>
          </a:xfrm>
          <a:prstGeom prst="rect">
            <a:avLst/>
          </a:prstGeom>
        </p:spPr>
      </p:pic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8" y="5592996"/>
            <a:ext cx="2015901" cy="52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03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54" r:id="rId3"/>
    <p:sldLayoutId id="2147483755" r:id="rId4"/>
  </p:sldLayoutIdLst>
  <p:hf sldNum="0"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chemeClr val="accent2">
              <a:lumMod val="50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accent2">
              <a:lumMod val="50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0" y="1772816"/>
            <a:ext cx="4860032" cy="3672408"/>
          </a:xfrm>
        </p:spPr>
        <p:txBody>
          <a:bodyPr anchor="t"/>
          <a:lstStyle>
            <a:lvl1pPr marL="0" indent="0">
              <a:defRPr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2"/>
                </a:solidFill>
              </a:rPr>
              <a:t>EU Budget for the future</a:t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4800" dirty="0">
                <a:solidFill>
                  <a:schemeClr val="tx2"/>
                </a:solidFill>
              </a:rPr>
              <a:t>Regional development and cohesion</a:t>
            </a:r>
            <a:br>
              <a:rPr lang="en-US" sz="2400" dirty="0">
                <a:solidFill>
                  <a:schemeClr val="tx2"/>
                </a:solidFill>
              </a:rPr>
            </a:br>
            <a:br>
              <a:rPr lang="en-US" sz="2400" dirty="0">
                <a:solidFill>
                  <a:schemeClr val="tx2"/>
                </a:solidFill>
              </a:rPr>
            </a:br>
            <a:r>
              <a:rPr lang="en-US" sz="2400" dirty="0">
                <a:solidFill>
                  <a:schemeClr val="tx2"/>
                </a:solidFill>
              </a:rPr>
              <a:t>Panagiotis </a:t>
            </a:r>
            <a:r>
              <a:rPr lang="en-US" sz="2400" dirty="0" err="1">
                <a:solidFill>
                  <a:schemeClr val="tx2"/>
                </a:solidFill>
              </a:rPr>
              <a:t>Padazatos</a:t>
            </a:r>
            <a:br>
              <a:rPr lang="fr-BE" sz="2400" dirty="0">
                <a:solidFill>
                  <a:schemeClr val="tx2"/>
                </a:solidFill>
              </a:rPr>
            </a:br>
            <a:r>
              <a:rPr lang="fr-BE" sz="2400" dirty="0" err="1">
                <a:solidFill>
                  <a:schemeClr val="tx2"/>
                </a:solidFill>
              </a:rPr>
              <a:t>Athens</a:t>
            </a:r>
            <a:r>
              <a:rPr lang="fr-BE" sz="2400" dirty="0">
                <a:solidFill>
                  <a:schemeClr val="tx2"/>
                </a:solidFill>
              </a:rPr>
              <a:t>, 29 </a:t>
            </a:r>
            <a:r>
              <a:rPr lang="fr-BE" sz="2400" dirty="0" err="1">
                <a:solidFill>
                  <a:schemeClr val="tx2"/>
                </a:solidFill>
              </a:rPr>
              <a:t>June</a:t>
            </a:r>
            <a:r>
              <a:rPr lang="fr-BE" sz="2400" dirty="0">
                <a:solidFill>
                  <a:schemeClr val="tx2"/>
                </a:solidFill>
              </a:rPr>
              <a:t> 2018</a:t>
            </a:r>
            <a:br>
              <a:rPr lang="en-US" sz="2400" dirty="0">
                <a:solidFill>
                  <a:schemeClr val="tx2"/>
                </a:solidFill>
              </a:rPr>
            </a:br>
            <a:endParaRPr lang="en-GB" sz="2400" b="0" i="1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589240"/>
            <a:ext cx="2411760" cy="86409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7" name="TextBox 4"/>
          <p:cNvSpPr txBox="1"/>
          <p:nvPr/>
        </p:nvSpPr>
        <p:spPr>
          <a:xfrm>
            <a:off x="323528" y="5589240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GB" sz="2000" b="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2000" b="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CohesionPolicy</a:t>
            </a:r>
            <a:r>
              <a:rPr lang="en-GB" sz="2000" b="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</a:t>
            </a:r>
            <a:r>
              <a:rPr lang="en-GB" sz="2000" b="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EUinmyRegion</a:t>
            </a:r>
            <a:endParaRPr lang="en-GB" sz="2000" b="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48595"/>
            <a:ext cx="6876256" cy="1200329"/>
          </a:xfrm>
          <a:prstGeom prst="rect">
            <a:avLst/>
          </a:prstGeom>
          <a:solidFill>
            <a:schemeClr val="tx1"/>
          </a:solidFill>
        </p:spPr>
        <p:txBody>
          <a:bodyPr wrap="square" lIns="0" rtlCol="0" anchor="ctr" anchorCtr="0">
            <a:spAutoFit/>
          </a:bodyPr>
          <a:lstStyle/>
          <a:p>
            <a:pPr lvl="1"/>
            <a:r>
              <a:rPr lang="en-GB" sz="3600" dirty="0">
                <a:solidFill>
                  <a:schemeClr val="bg1"/>
                </a:solidFill>
                <a:latin typeface="+mj-lt"/>
              </a:rPr>
              <a:t>European Territorial Cooperation</a:t>
            </a:r>
          </a:p>
        </p:txBody>
      </p:sp>
    </p:spTree>
    <p:extLst>
      <p:ext uri="{BB962C8B-B14F-4D97-AF65-F5344CB8AC3E}">
        <p14:creationId xmlns:p14="http://schemas.microsoft.com/office/powerpoint/2010/main" val="2724929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052513"/>
            <a:ext cx="7921625" cy="5329237"/>
          </a:xfrm>
          <a:prstGeom prst="rect">
            <a:avLst/>
          </a:prstGeom>
        </p:spPr>
        <p:txBody>
          <a:bodyPr/>
          <a:lstStyle/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endParaRPr lang="en-GB" sz="2000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GB" b="1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GB" b="1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3" y="0"/>
            <a:ext cx="911573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48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570337"/>
            <a:ext cx="7920880" cy="72008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+ 2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-specific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484784"/>
            <a:ext cx="7920880" cy="4896544"/>
          </a:xfrm>
          <a:prstGeom prst="rect">
            <a:avLst/>
          </a:prstGeom>
        </p:spPr>
        <p:txBody>
          <a:bodyPr/>
          <a:lstStyle/>
          <a:p>
            <a:pPr marL="457200" indent="-45720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20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smarter Europe (innovative &amp; smart economic transformation)</a:t>
            </a:r>
          </a:p>
          <a:p>
            <a:pPr marL="457200" indent="-45720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20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greener, low-carbon Europe (including energy transition, the circular economy, climate adaptation and risk management)</a:t>
            </a:r>
          </a:p>
          <a:p>
            <a:pPr marL="457200" indent="-45720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20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more connected Europe (mobility and ICT connectivity)</a:t>
            </a:r>
          </a:p>
          <a:p>
            <a:pPr marL="457200" indent="-45720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20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more social Europe (the European Pillar of Social Rights)</a:t>
            </a:r>
          </a:p>
          <a:p>
            <a:pPr marL="457200" indent="-45720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20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Europe closer to citizens (sustainable development of urban, rural and coastal areas and local initiatives)</a:t>
            </a:r>
          </a:p>
          <a:p>
            <a:pPr marL="447675" indent="-447675">
              <a:spcAft>
                <a:spcPts val="1200"/>
              </a:spcAft>
              <a:buClr>
                <a:schemeClr val="tx1"/>
              </a:buClr>
              <a:buNone/>
            </a:pPr>
            <a:r>
              <a:rPr lang="fr-BE" b="1" i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	A </a:t>
            </a:r>
            <a:r>
              <a:rPr lang="fr-BE" b="1" i="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fr-BE" b="1" i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b="1" i="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fr-BE" b="1" i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b="1" i="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  <a:endParaRPr lang="fr-BE" b="1" i="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-447675">
              <a:spcAft>
                <a:spcPts val="1200"/>
              </a:spcAft>
              <a:buClr>
                <a:schemeClr val="tx1"/>
              </a:buClr>
              <a:buNone/>
            </a:pPr>
            <a:r>
              <a:rPr lang="fr-BE" b="1" i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	A </a:t>
            </a:r>
            <a:r>
              <a:rPr lang="en-GB" b="1" i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safer and more secure Europe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GB" sz="2000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GB" b="1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GB" b="1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187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548679"/>
            <a:ext cx="8147248" cy="72008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Thematic concentration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043271"/>
              </p:ext>
            </p:extLst>
          </p:nvPr>
        </p:nvGraphicFramePr>
        <p:xfrm>
          <a:off x="251520" y="1412776"/>
          <a:ext cx="8568951" cy="4392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0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8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669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BE" sz="2000" i="0" dirty="0" err="1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Percentage</a:t>
                      </a:r>
                      <a:endParaRPr lang="en-GB" sz="2000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BE" sz="20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 </a:t>
                      </a:r>
                      <a:r>
                        <a:rPr lang="fr-BE" sz="2000" i="0" dirty="0" err="1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fr-BE" sz="20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  <a:endParaRPr lang="en-GB" sz="2000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053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Components 1, 2 and 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 least 60%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BE" sz="20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Maximum of 3 out of 5</a:t>
                      </a:r>
                      <a:endParaRPr lang="en-GB" sz="2000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1579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Components 1, 2 and 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Another 15%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BE" sz="2000" i="0" dirty="0" err="1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Better</a:t>
                      </a:r>
                      <a:r>
                        <a:rPr lang="fr-BE" sz="20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BE" sz="2000" i="0" dirty="0" err="1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Interreg</a:t>
                      </a:r>
                      <a:r>
                        <a:rPr lang="fr-BE" sz="20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BE" sz="2000" i="0" dirty="0" err="1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governance</a:t>
                      </a:r>
                      <a:r>
                        <a:rPr lang="fr-BE" sz="20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BE" sz="2000" i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 </a:t>
                      </a:r>
                      <a:r>
                        <a:rPr lang="fr-BE" sz="2000" i="0" dirty="0" err="1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Safer</a:t>
                      </a:r>
                      <a:r>
                        <a:rPr lang="fr-BE" sz="20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and more </a:t>
                      </a:r>
                      <a:r>
                        <a:rPr lang="fr-BE" sz="2000" i="0" dirty="0" err="1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secure</a:t>
                      </a:r>
                      <a:r>
                        <a:rPr lang="fr-BE" sz="20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Europe </a:t>
                      </a:r>
                      <a:endParaRPr lang="en-GB" sz="2000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315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2A Transnational supporting MRS</a:t>
                      </a:r>
                      <a:br>
                        <a:rPr lang="en-GB" sz="20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20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2B Maritime supporting</a:t>
                      </a:r>
                      <a:r>
                        <a:rPr lang="en-GB" sz="2000" i="0" baseline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MRS or SBS</a:t>
                      </a:r>
                      <a:br>
                        <a:rPr lang="en-GB" sz="2000" i="0" baseline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2000" i="0" baseline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Component  4 </a:t>
                      </a:r>
                      <a:endParaRPr lang="en-GB" sz="2000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</a:t>
                      </a:r>
                      <a:br>
                        <a:rPr lang="en-GB" sz="20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br>
                        <a:rPr lang="en-GB" sz="20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br>
                        <a:rPr lang="en-GB" sz="20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20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 least</a:t>
                      </a:r>
                      <a:r>
                        <a:rPr lang="en-GB" sz="2000" i="0" baseline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70%</a:t>
                      </a:r>
                      <a:br>
                        <a:rPr lang="en-GB" sz="2000" i="0" baseline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br>
                        <a:rPr lang="en-GB" sz="2000" i="0" baseline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2000" i="0" baseline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</a:t>
                      </a:r>
                      <a:endParaRPr lang="en-GB" sz="2000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Objectives of MRS</a:t>
                      </a:r>
                    </a:p>
                    <a:p>
                      <a:pPr marL="0" algn="just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BE" sz="2000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just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BE" sz="20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Objectives of MRS or SBS</a:t>
                      </a:r>
                    </a:p>
                    <a:p>
                      <a:pPr marL="0" algn="just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BE" sz="2000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just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BE" sz="2000" i="0" dirty="0" err="1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Better</a:t>
                      </a:r>
                      <a:r>
                        <a:rPr lang="fr-BE" sz="20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BE" sz="2000" i="0" dirty="0" err="1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Interreg</a:t>
                      </a:r>
                      <a:r>
                        <a:rPr lang="fr-BE" sz="20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BE" sz="2000" i="0" dirty="0" err="1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governance</a:t>
                      </a:r>
                      <a:r>
                        <a:rPr lang="fr-BE" sz="20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GB" sz="2000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0516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76872"/>
            <a:ext cx="6876256" cy="646331"/>
          </a:xfrm>
          <a:prstGeom prst="rect">
            <a:avLst/>
          </a:prstGeom>
          <a:solidFill>
            <a:schemeClr val="tx1"/>
          </a:solidFill>
        </p:spPr>
        <p:txBody>
          <a:bodyPr wrap="square" lIns="0" rtlCol="0" anchor="ctr" anchorCtr="0">
            <a:spAutoFit/>
          </a:bodyPr>
          <a:lstStyle/>
          <a:p>
            <a:pPr lvl="1"/>
            <a:r>
              <a:rPr lang="en-GB" sz="3600" dirty="0">
                <a:solidFill>
                  <a:schemeClr val="bg1"/>
                </a:solidFill>
                <a:latin typeface="+mj-lt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74915804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MFF Sector Colour 8">
      <a:dk1>
        <a:srgbClr val="20AA63"/>
      </a:dk1>
      <a:lt1>
        <a:srgbClr val="FFFFFF"/>
      </a:lt1>
      <a:dk2>
        <a:srgbClr val="0E4194"/>
      </a:dk2>
      <a:lt2>
        <a:srgbClr val="333333"/>
      </a:lt2>
      <a:accent1>
        <a:srgbClr val="FAEDD7"/>
      </a:accent1>
      <a:accent2>
        <a:srgbClr val="FFD15E"/>
      </a:accent2>
      <a:accent3>
        <a:srgbClr val="E6BF8A"/>
      </a:accent3>
      <a:accent4>
        <a:srgbClr val="EB5D64"/>
      </a:accent4>
      <a:accent5>
        <a:srgbClr val="036830"/>
      </a:accent5>
      <a:accent6>
        <a:srgbClr val="6BBE9B"/>
      </a:accent6>
      <a:hlink>
        <a:srgbClr val="0E4194"/>
      </a:hlink>
      <a:folHlink>
        <a:srgbClr val="03683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265676276D4543BB11AFED9F4FA674" ma:contentTypeVersion="10" ma:contentTypeDescription="Create a new document." ma:contentTypeScope="" ma:versionID="ad5c59048c3ce570a7984ec63b0a96f6">
  <xsd:schema xmlns:xsd="http://www.w3.org/2001/XMLSchema" xmlns:xs="http://www.w3.org/2001/XMLSchema" xmlns:p="http://schemas.microsoft.com/office/2006/metadata/properties" xmlns:ns2="f8753f4c-4ed1-4889-8ca1-d877a73afbbb" targetNamespace="http://schemas.microsoft.com/office/2006/metadata/properties" ma:root="true" ma:fieldsID="38243065bd0ca8274dfa46a8a19ffb0b" ns2:_="">
    <xsd:import namespace="f8753f4c-4ed1-4889-8ca1-d877a73afb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753f4c-4ed1-4889-8ca1-d877a73afb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B5C688-E7E2-4748-B7B2-46323A984112}">
  <ds:schemaRefs>
    <ds:schemaRef ds:uri="http://schemas.microsoft.com/office/2006/metadata/propertie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5D99A4B5-6255-4A3F-B114-249C6EF28D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6C8679-1C63-45A9-9CB0-93FBD566844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1756</TotalTime>
  <Words>208</Words>
  <Application>Microsoft Office PowerPoint</Application>
  <PresentationFormat>Προβολή στην οθόνη (4:3)</PresentationFormat>
  <Paragraphs>37</Paragraphs>
  <Slides>6</Slides>
  <Notes>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0" baseType="lpstr">
      <vt:lpstr>Arial</vt:lpstr>
      <vt:lpstr>Verdana</vt:lpstr>
      <vt:lpstr>Wingdings</vt:lpstr>
      <vt:lpstr>Blank</vt:lpstr>
      <vt:lpstr>EU Budget for the future Regional development and cohesion  Panagiotis Padazatos Athens, 29 June 2018 </vt:lpstr>
      <vt:lpstr>Παρουσίαση του PowerPoint</vt:lpstr>
      <vt:lpstr>Παρουσίαση του PowerPoint</vt:lpstr>
      <vt:lpstr>5 + 2 Interreg-specific objectives</vt:lpstr>
      <vt:lpstr>Thematic concentration</vt:lpstr>
      <vt:lpstr>Παρουσίαση του PowerPoint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SLUIJTERS Willibrordus (REGIO)</dc:creator>
  <cp:lastModifiedBy>Θανάσης Κεφαλάς</cp:lastModifiedBy>
  <cp:revision>346</cp:revision>
  <cp:lastPrinted>2018-05-29T08:31:39Z</cp:lastPrinted>
  <dcterms:created xsi:type="dcterms:W3CDTF">2018-03-19T13:44:15Z</dcterms:created>
  <dcterms:modified xsi:type="dcterms:W3CDTF">2021-01-16T15:35:17Z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0x0101009E265676276D4543BB11AFED9F4FA674</vt:lpwstr>
  </property>
</Properties>
</file>